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2" r:id="rId6"/>
    <p:sldId id="259" r:id="rId7"/>
    <p:sldId id="263" r:id="rId8"/>
    <p:sldId id="264" r:id="rId9"/>
    <p:sldId id="265" r:id="rId10"/>
    <p:sldId id="266" r:id="rId11"/>
    <p:sldId id="267" r:id="rId12"/>
  </p:sldIdLst>
  <p:sldSz cx="9144000" cy="5143500" type="screen16x9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  <p:embeddedFont>
      <p:font typeface="Roboto Slab" panose="020B0604020202020204" charset="0"/>
      <p:regular r:id="rId18"/>
      <p:bold r:id="rId19"/>
    </p:embeddedFont>
    <p:embeddedFont>
      <p:font typeface="Tahoma" panose="020B0604030504040204" pitchFamily="3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B94C38-AFF3-4757-9C63-066C559B0F19}">
  <a:tblStyle styleId="{22B94C38-AFF3-4757-9C63-066C559B0F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02" autoAdjust="0"/>
  </p:normalViewPr>
  <p:slideViewPr>
    <p:cSldViewPr snapToGrid="0">
      <p:cViewPr varScale="1">
        <p:scale>
          <a:sx n="84" d="100"/>
          <a:sy n="84" d="100"/>
        </p:scale>
        <p:origin x="99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badbd2e78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badbd2e78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the decision tree, we can predict if the customer will leave or stay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 this is a classification problem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 focus on customers we predict will leave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Attributes that impact churn: Age, Number of Products, and whether or not they are an active member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can use age as a way to inform us on how to best engage with our customer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Try to upsell customers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Develop membership benefits to help better engage our customers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Ethical Considerations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would not discriminate customers based on age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Risks: how do we mitigate it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Consider the costs of membership benefits and additional services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 Mitigate by being conservative about the additional costs we will incur and offering them to just the customers that will value them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Missing the mark on who and how we communicate and engage with our customer and negatively impacting our goodwill and brand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 mitigate by being intentional about the cadence, content and tone of our communications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 Having a structured and well thought out go to market plan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9090756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9090756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badbd2e78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badbd2e78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9090756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9090756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886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badbd2e7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9badbd2e78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badbd2e7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badbd2e7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lphaLcPeriod"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Establish (Inter)nationally-recognized brand (CEO) &gt; 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lphaLcPeriod"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Increase Customer satisfaction/loyalty (VP) &gt;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lphaLcPeriod"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Decrease churn rate, which is a KPI for customer satisfaction/loyalty (Director) &gt; 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lphaLcPeriod"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Actual data analysis/work with predictive models (Data Analyst)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badbd2e7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badbd2e7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want to go over the process for this data mining task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based on what Kasandra talked previously, we want to focus on decreasing churn rate in our bank, so we created subproblems that can be solved with models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Then we went ahead and study the available data, to see if we will be able to answer our questions with these data.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Prepare for modeling, perform feature engineering to ensure that we can catch complex interaction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Classification problem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badbd2e78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badbd2e78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badbd2e7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badbd2e7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Based on the accuracy, F1 score, and ROC curve, we decided to proceed with the decision tree as our best model.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badbd2e78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badbd2e78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Sixth Sense Bank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0" y="2866125"/>
            <a:ext cx="57834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Jiayan Han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Kasandra Woo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Chen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 Jung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387900" y="3563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Deployment </a:t>
            </a: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2799725" y="1251938"/>
            <a:ext cx="2992800" cy="872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Decision Tree </a:t>
            </a:r>
            <a:endParaRPr sz="2500" b="1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9" name="Google Shape;179;p23"/>
          <p:cNvSpPr/>
          <p:nvPr/>
        </p:nvSpPr>
        <p:spPr>
          <a:xfrm>
            <a:off x="1601075" y="2591450"/>
            <a:ext cx="1669500" cy="686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Prediction</a:t>
            </a:r>
            <a:endParaRPr sz="2000" b="1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80" name="Google Shape;180;p23"/>
          <p:cNvCxnSpPr/>
          <p:nvPr/>
        </p:nvCxnSpPr>
        <p:spPr>
          <a:xfrm flipH="1">
            <a:off x="2492350" y="2124350"/>
            <a:ext cx="1714500" cy="467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3"/>
          <p:cNvSpPr/>
          <p:nvPr/>
        </p:nvSpPr>
        <p:spPr>
          <a:xfrm>
            <a:off x="5062650" y="2591450"/>
            <a:ext cx="2389200" cy="686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Most Informative Attributes</a:t>
            </a:r>
            <a:endParaRPr sz="1500" b="1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82" name="Google Shape;182;p23"/>
          <p:cNvCxnSpPr>
            <a:stCxn id="178" idx="2"/>
          </p:cNvCxnSpPr>
          <p:nvPr/>
        </p:nvCxnSpPr>
        <p:spPr>
          <a:xfrm>
            <a:off x="4296125" y="2124338"/>
            <a:ext cx="1716900" cy="459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" name="Google Shape;183;p23"/>
          <p:cNvSpPr txBox="1"/>
          <p:nvPr/>
        </p:nvSpPr>
        <p:spPr>
          <a:xfrm>
            <a:off x="2391275" y="3653900"/>
            <a:ext cx="4000500" cy="969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Other Considerations:</a:t>
            </a:r>
            <a:endParaRPr sz="18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Ethical Issues</a:t>
            </a:r>
            <a:endParaRPr sz="16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Risks</a:t>
            </a:r>
            <a:endParaRPr sz="16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4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8067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60150" y="235000"/>
            <a:ext cx="9084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Agenda</a:t>
            </a:r>
            <a:endParaRPr sz="3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10825" y="1112925"/>
            <a:ext cx="8482200" cy="3401700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AutoNum type="arabicPeriod"/>
            </a:pPr>
            <a:r>
              <a:rPr lang="en" sz="2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Meet the Team </a:t>
            </a:r>
            <a:endParaRPr sz="2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AutoNum type="arabicPeriod"/>
            </a:pPr>
            <a:r>
              <a:rPr lang="en" sz="2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Data Mining Process Overview</a:t>
            </a:r>
            <a:endParaRPr sz="2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AutoNum type="arabicPeriod"/>
            </a:pPr>
            <a:r>
              <a:rPr lang="en" sz="2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Who are we?</a:t>
            </a:r>
            <a:endParaRPr sz="2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AutoNum type="arabicPeriod"/>
            </a:pPr>
            <a:r>
              <a:rPr lang="en" sz="2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Our Task</a:t>
            </a:r>
            <a:endParaRPr sz="2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AutoNum type="arabicPeriod"/>
            </a:pPr>
            <a:r>
              <a:rPr lang="en" sz="2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Data Understanding and Preparation</a:t>
            </a:r>
            <a:endParaRPr sz="2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AutoNum type="arabicPeriod"/>
            </a:pPr>
            <a:r>
              <a:rPr lang="en" sz="2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Our Model</a:t>
            </a:r>
            <a:endParaRPr sz="2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AutoNum type="arabicPeriod"/>
            </a:pPr>
            <a:r>
              <a:rPr lang="en" sz="2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Model Deployment</a:t>
            </a:r>
            <a:endParaRPr sz="2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AutoNum type="arabicPeriod"/>
            </a:pPr>
            <a:r>
              <a:rPr lang="en" sz="2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Q&amp;A</a:t>
            </a:r>
            <a:endParaRPr sz="2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71" name="Google Shape;71;p14"/>
          <p:cNvCxnSpPr/>
          <p:nvPr/>
        </p:nvCxnSpPr>
        <p:spPr>
          <a:xfrm rot="10800000" flipH="1">
            <a:off x="4060800" y="922550"/>
            <a:ext cx="1082700" cy="99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4294967295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The Team</a:t>
            </a:r>
            <a:endParaRPr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600" i="1"/>
              <a:t>Answer the question, “Why are we the ones to solve the problem we identified?”</a:t>
            </a:r>
            <a:endParaRPr sz="1600" i="1"/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 idx="4294967295"/>
          </p:nvPr>
        </p:nvSpPr>
        <p:spPr>
          <a:xfrm>
            <a:off x="231725" y="297159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Sean Jung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4294967295"/>
          </p:nvPr>
        </p:nvSpPr>
        <p:spPr>
          <a:xfrm>
            <a:off x="231725" y="357241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President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 idx="4294967295"/>
          </p:nvPr>
        </p:nvSpPr>
        <p:spPr>
          <a:xfrm>
            <a:off x="2449668" y="297159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Ryan Chen 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4294967295"/>
          </p:nvPr>
        </p:nvSpPr>
        <p:spPr>
          <a:xfrm>
            <a:off x="4667629" y="297159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Jiayan Han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4294967295"/>
          </p:nvPr>
        </p:nvSpPr>
        <p:spPr>
          <a:xfrm>
            <a:off x="2449668" y="357241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COO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4294967295"/>
          </p:nvPr>
        </p:nvSpPr>
        <p:spPr>
          <a:xfrm>
            <a:off x="4667629" y="357241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Head of Data Analytics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 idx="4294967295"/>
          </p:nvPr>
        </p:nvSpPr>
        <p:spPr>
          <a:xfrm>
            <a:off x="6885590" y="297159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Kasandra Woo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4294967295"/>
          </p:nvPr>
        </p:nvSpPr>
        <p:spPr>
          <a:xfrm>
            <a:off x="6885590" y="357241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Data Analyst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25" y="1451650"/>
            <a:ext cx="1710525" cy="1482003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0713" y="1467475"/>
            <a:ext cx="1710526" cy="1482003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0400" y="1446113"/>
            <a:ext cx="1644300" cy="150336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9005" y="1446138"/>
            <a:ext cx="1710520" cy="150335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90" name="Google Shape;90;p15"/>
          <p:cNvCxnSpPr/>
          <p:nvPr/>
        </p:nvCxnSpPr>
        <p:spPr>
          <a:xfrm>
            <a:off x="992225" y="3572425"/>
            <a:ext cx="50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5"/>
          <p:cNvCxnSpPr/>
          <p:nvPr/>
        </p:nvCxnSpPr>
        <p:spPr>
          <a:xfrm>
            <a:off x="3210175" y="3572425"/>
            <a:ext cx="50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5"/>
          <p:cNvCxnSpPr/>
          <p:nvPr/>
        </p:nvCxnSpPr>
        <p:spPr>
          <a:xfrm>
            <a:off x="5357850" y="3550300"/>
            <a:ext cx="50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5"/>
          <p:cNvCxnSpPr/>
          <p:nvPr/>
        </p:nvCxnSpPr>
        <p:spPr>
          <a:xfrm>
            <a:off x="7646100" y="3572425"/>
            <a:ext cx="50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820ACD-0307-4B0E-B258-F94E61884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128" y="1446125"/>
            <a:ext cx="1511702" cy="15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we?</a:t>
            </a: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125" y="1393650"/>
            <a:ext cx="9144000" cy="37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Roboto Slab"/>
              <a:buChar char="●"/>
            </a:pPr>
            <a:r>
              <a:rPr lang="en" sz="2500" dirty="0">
                <a:latin typeface="Roboto Slab"/>
                <a:ea typeface="Roboto Slab"/>
                <a:cs typeface="Roboto Slab"/>
                <a:sym typeface="Roboto Slab"/>
              </a:rPr>
              <a:t>Internationally recognized and trusted bank that is located in France, Spain and Germany </a:t>
            </a:r>
            <a:endParaRPr sz="25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Roboto Slab"/>
              <a:buChar char="●"/>
            </a:pPr>
            <a:r>
              <a:rPr lang="en" sz="2500" dirty="0">
                <a:latin typeface="Roboto Slab"/>
                <a:ea typeface="Roboto Slab"/>
                <a:cs typeface="Roboto Slab"/>
                <a:sym typeface="Roboto Slab"/>
              </a:rPr>
              <a:t>Provide world class banking and financial products and services to our customers </a:t>
            </a:r>
            <a:endParaRPr sz="25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Task</a:t>
            </a:r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387900" y="1469653"/>
            <a:ext cx="8368200" cy="473700"/>
          </a:xfrm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Continue to strengthen our internationally recognized brand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387900" y="2386594"/>
            <a:ext cx="8368200" cy="522900"/>
          </a:xfrm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Roboto Slab"/>
                <a:ea typeface="Roboto Slab"/>
                <a:cs typeface="Roboto Slab"/>
                <a:sym typeface="Roboto Slab"/>
              </a:rPr>
              <a:t>Centered around increasing customer satisfaction and loyalty</a:t>
            </a:r>
            <a:endParaRPr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40" name="Google Shape;140;p19"/>
          <p:cNvCxnSpPr>
            <a:cxnSpLocks/>
            <a:stCxn id="138" idx="2"/>
          </p:cNvCxnSpPr>
          <p:nvPr/>
        </p:nvCxnSpPr>
        <p:spPr>
          <a:xfrm>
            <a:off x="4572000" y="1943353"/>
            <a:ext cx="0" cy="376265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" name="Google Shape;141;p19"/>
          <p:cNvSpPr txBox="1">
            <a:spLocks noGrp="1"/>
          </p:cNvSpPr>
          <p:nvPr>
            <p:ph type="body" idx="1"/>
          </p:nvPr>
        </p:nvSpPr>
        <p:spPr>
          <a:xfrm>
            <a:off x="387900" y="3372931"/>
            <a:ext cx="8368200" cy="522900"/>
          </a:xfrm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Decrease churn rate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42" name="Google Shape;142;p19"/>
          <p:cNvCxnSpPr>
            <a:stCxn id="139" idx="2"/>
          </p:cNvCxnSpPr>
          <p:nvPr/>
        </p:nvCxnSpPr>
        <p:spPr>
          <a:xfrm>
            <a:off x="4572000" y="2909494"/>
            <a:ext cx="0" cy="449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387900" y="4205779"/>
            <a:ext cx="8368200" cy="686100"/>
          </a:xfrm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Create predictive models to predict churn and identify where we should focus our efforts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44" name="Google Shape;144;p19"/>
          <p:cNvCxnSpPr>
            <a:cxnSpLocks/>
            <a:stCxn id="141" idx="2"/>
            <a:endCxn id="143" idx="0"/>
          </p:cNvCxnSpPr>
          <p:nvPr/>
        </p:nvCxnSpPr>
        <p:spPr>
          <a:xfrm>
            <a:off x="4572000" y="3895831"/>
            <a:ext cx="0" cy="309948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 idx="4294967295"/>
          </p:nvPr>
        </p:nvSpPr>
        <p:spPr>
          <a:xfrm>
            <a:off x="387900" y="17615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Mining Process Overview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1599564" y="1700937"/>
            <a:ext cx="1499348" cy="40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Busines</a:t>
            </a:r>
            <a:r>
              <a:rPr lang="en-US" altLang="zh-CN" sz="11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</a:t>
            </a:r>
            <a:r>
              <a:rPr lang="en" sz="11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Understanding</a:t>
            </a:r>
            <a:endParaRPr sz="11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3753945" y="1683753"/>
            <a:ext cx="1369688" cy="50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Data</a:t>
            </a:r>
            <a:endParaRPr sz="11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Understanding</a:t>
            </a:r>
            <a:endParaRPr sz="11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6044366" y="2428611"/>
            <a:ext cx="16173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Data Preparation</a:t>
            </a:r>
            <a:endParaRPr sz="11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6291740" y="3891214"/>
            <a:ext cx="804771" cy="3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Modeling</a:t>
            </a:r>
            <a:endParaRPr sz="11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3596674" y="4577056"/>
            <a:ext cx="14868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Evaluation</a:t>
            </a:r>
            <a:endParaRPr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7168767" y="1577199"/>
            <a:ext cx="20661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Identify target variables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Identify predictor variables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Perform feature engineering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7256484" y="3362732"/>
            <a:ext cx="18207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kNN</a:t>
            </a:r>
            <a:endParaRPr sz="9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Logistic Regression</a:t>
            </a:r>
            <a:endParaRPr sz="9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Decision Tree</a:t>
            </a:r>
            <a:endParaRPr sz="9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4803927" y="4486397"/>
            <a:ext cx="22242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Confusion Matrix</a:t>
            </a:r>
            <a:endParaRPr sz="9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Accuracy, Precision, Recall, F-1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AUC</a:t>
            </a:r>
            <a:endParaRPr sz="9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1750" y="1516925"/>
            <a:ext cx="964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4709960" y="735102"/>
            <a:ext cx="2199722" cy="50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What are the informative variables to answer our question?</a:t>
            </a:r>
            <a:endParaRPr sz="9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What improvement can be done to current features?</a:t>
            </a:r>
            <a:endParaRPr sz="9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103250" y="1170425"/>
            <a:ext cx="1819679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What actions can our bank take to impact churn?</a:t>
            </a:r>
            <a:endParaRPr sz="9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What attributes impact churn the most?</a:t>
            </a:r>
            <a:endParaRPr sz="9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66816" y="3215733"/>
            <a:ext cx="2451137" cy="59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How should we implement the model?</a:t>
            </a:r>
            <a:endParaRPr sz="9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What are some potential risks with the implementation?</a:t>
            </a:r>
            <a:endParaRPr sz="9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3887882" y="3304435"/>
            <a:ext cx="7629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Data</a:t>
            </a:r>
            <a:endParaRPr sz="16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1353141" y="4172805"/>
            <a:ext cx="1068470" cy="28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Deployment</a:t>
            </a:r>
            <a:endParaRPr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" name="Graphic 2" descr="Group brainstorm">
            <a:extLst>
              <a:ext uri="{FF2B5EF4-FFF2-40B4-BE49-F238E27FC236}">
                <a16:creationId xmlns:a16="http://schemas.microsoft.com/office/drawing/2014/main" id="{596D84E9-F39D-441A-A7E5-81CF1C545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3100" y="970695"/>
            <a:ext cx="810012" cy="810012"/>
          </a:xfrm>
          <a:prstGeom prst="rect">
            <a:avLst/>
          </a:prstGeom>
        </p:spPr>
      </p:pic>
      <p:pic>
        <p:nvPicPr>
          <p:cNvPr id="7" name="Graphic 6" descr="Research">
            <a:extLst>
              <a:ext uri="{FF2B5EF4-FFF2-40B4-BE49-F238E27FC236}">
                <a16:creationId xmlns:a16="http://schemas.microsoft.com/office/drawing/2014/main" id="{9D69BB72-28CE-449D-BF7C-67DE52CC0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7336" y="1069619"/>
            <a:ext cx="777852" cy="777852"/>
          </a:xfrm>
          <a:prstGeom prst="rect">
            <a:avLst/>
          </a:prstGeom>
        </p:spPr>
      </p:pic>
      <p:pic>
        <p:nvPicPr>
          <p:cNvPr id="9" name="Graphic 8" descr="Workflow">
            <a:extLst>
              <a:ext uri="{FF2B5EF4-FFF2-40B4-BE49-F238E27FC236}">
                <a16:creationId xmlns:a16="http://schemas.microsoft.com/office/drawing/2014/main" id="{2CBBE74E-EE81-4BB5-9F57-33929FCD97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6386" y="1866667"/>
            <a:ext cx="723696" cy="723696"/>
          </a:xfrm>
          <a:prstGeom prst="rect">
            <a:avLst/>
          </a:prstGeom>
        </p:spPr>
      </p:pic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9502BA90-BC1A-46D0-9BAB-C21B2B285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1227" y="2496543"/>
            <a:ext cx="914400" cy="914400"/>
          </a:xfrm>
          <a:prstGeom prst="rect">
            <a:avLst/>
          </a:prstGeom>
        </p:spPr>
      </p:pic>
      <p:pic>
        <p:nvPicPr>
          <p:cNvPr id="13" name="Graphic 12" descr="Internet">
            <a:extLst>
              <a:ext uri="{FF2B5EF4-FFF2-40B4-BE49-F238E27FC236}">
                <a16:creationId xmlns:a16="http://schemas.microsoft.com/office/drawing/2014/main" id="{4B0DC50E-4355-486A-911D-F48918DC98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3568" y="3194650"/>
            <a:ext cx="862947" cy="862947"/>
          </a:xfrm>
          <a:prstGeom prst="rect">
            <a:avLst/>
          </a:prstGeom>
        </p:spPr>
      </p:pic>
      <p:pic>
        <p:nvPicPr>
          <p:cNvPr id="15" name="Graphic 14" descr="Statistics">
            <a:extLst>
              <a:ext uri="{FF2B5EF4-FFF2-40B4-BE49-F238E27FC236}">
                <a16:creationId xmlns:a16="http://schemas.microsoft.com/office/drawing/2014/main" id="{4788702D-BDD6-4C97-A1D3-4B77F307F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54903" y="3923232"/>
            <a:ext cx="706568" cy="706568"/>
          </a:xfrm>
          <a:prstGeom prst="rect">
            <a:avLst/>
          </a:prstGeom>
        </p:spPr>
      </p:pic>
      <p:pic>
        <p:nvPicPr>
          <p:cNvPr id="17" name="Graphic 16" descr="Handshake">
            <a:extLst>
              <a:ext uri="{FF2B5EF4-FFF2-40B4-BE49-F238E27FC236}">
                <a16:creationId xmlns:a16="http://schemas.microsoft.com/office/drawing/2014/main" id="{B33CDA09-4446-417E-980B-CD4B1A0707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37706" y="3583966"/>
            <a:ext cx="778218" cy="7782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423081-7FFE-4067-A10B-9E7F7786D1FD}"/>
              </a:ext>
            </a:extLst>
          </p:cNvPr>
          <p:cNvCxnSpPr>
            <a:cxnSpLocks/>
          </p:cNvCxnSpPr>
          <p:nvPr/>
        </p:nvCxnSpPr>
        <p:spPr>
          <a:xfrm flipH="1">
            <a:off x="2911288" y="1472454"/>
            <a:ext cx="861471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12C466-F5A1-42F1-BB01-22D288CFFA37}"/>
              </a:ext>
            </a:extLst>
          </p:cNvPr>
          <p:cNvCxnSpPr>
            <a:cxnSpLocks/>
          </p:cNvCxnSpPr>
          <p:nvPr/>
        </p:nvCxnSpPr>
        <p:spPr>
          <a:xfrm flipV="1">
            <a:off x="2936545" y="1642222"/>
            <a:ext cx="850962" cy="4682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D22881-E186-4C04-89A2-51E23F120B9B}"/>
              </a:ext>
            </a:extLst>
          </p:cNvPr>
          <p:cNvCxnSpPr>
            <a:cxnSpLocks/>
          </p:cNvCxnSpPr>
          <p:nvPr/>
        </p:nvCxnSpPr>
        <p:spPr>
          <a:xfrm>
            <a:off x="6729985" y="2755131"/>
            <a:ext cx="0" cy="499764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C41B12-C482-4233-B064-8FC8BBB18F2E}"/>
              </a:ext>
            </a:extLst>
          </p:cNvPr>
          <p:cNvCxnSpPr>
            <a:cxnSpLocks/>
          </p:cNvCxnSpPr>
          <p:nvPr/>
        </p:nvCxnSpPr>
        <p:spPr>
          <a:xfrm flipV="1">
            <a:off x="6524363" y="2738062"/>
            <a:ext cx="0" cy="477671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4D564D55-4FEB-4CF6-B42E-438677554EFF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5164092" y="1539031"/>
            <a:ext cx="1454142" cy="327636"/>
          </a:xfrm>
          <a:prstGeom prst="curvedConnector2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841B200D-47C1-4343-8FB5-86BA60D581DF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2367749" y="2377146"/>
            <a:ext cx="1587155" cy="1899370"/>
          </a:xfrm>
          <a:prstGeom prst="curvedConnector2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Curved 133">
            <a:extLst>
              <a:ext uri="{FF2B5EF4-FFF2-40B4-BE49-F238E27FC236}">
                <a16:creationId xmlns:a16="http://schemas.microsoft.com/office/drawing/2014/main" id="{CDB31F48-FA7C-4054-A7EC-B42423ACEF9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84272" y="4374827"/>
            <a:ext cx="1581781" cy="37484"/>
          </a:xfrm>
          <a:prstGeom prst="curvedConnector3">
            <a:avLst>
              <a:gd name="adj1" fmla="val 101007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Curved 173">
            <a:extLst>
              <a:ext uri="{FF2B5EF4-FFF2-40B4-BE49-F238E27FC236}">
                <a16:creationId xmlns:a16="http://schemas.microsoft.com/office/drawing/2014/main" id="{9A2BB640-791B-4E7E-BF9F-83363F67100A}"/>
              </a:ext>
            </a:extLst>
          </p:cNvPr>
          <p:cNvCxnSpPr>
            <a:cxnSpLocks/>
          </p:cNvCxnSpPr>
          <p:nvPr/>
        </p:nvCxnSpPr>
        <p:spPr>
          <a:xfrm rot="8940000">
            <a:off x="4754880" y="3931920"/>
            <a:ext cx="1439601" cy="182880"/>
          </a:xfrm>
          <a:prstGeom prst="curvedConnector2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8" grpId="0"/>
      <p:bldP spid="109" grpId="0"/>
      <p:bldP spid="110" grpId="0"/>
      <p:bldP spid="1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 and Preparation </a:t>
            </a:r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331375" y="1425425"/>
            <a:ext cx="5378700" cy="3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●"/>
            </a:pPr>
            <a:r>
              <a:rPr lang="en-US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Target variable – Customer Churn Rate (0, 1)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●"/>
            </a:pPr>
            <a:endParaRPr lang="en-US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●"/>
            </a:pPr>
            <a:r>
              <a:rPr lang="en-US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Transforming skewed variables</a:t>
            </a:r>
            <a:endParaRPr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○"/>
            </a:pPr>
            <a:r>
              <a:rPr lang="en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Log(</a:t>
            </a:r>
            <a:r>
              <a:rPr lang="en" i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Age</a:t>
            </a:r>
            <a:r>
              <a:rPr lang="en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)</a:t>
            </a:r>
            <a:endParaRPr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○"/>
            </a:pPr>
            <a:r>
              <a:rPr lang="en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Log(</a:t>
            </a:r>
            <a:r>
              <a:rPr lang="en" i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Credit Salary</a:t>
            </a:r>
            <a:r>
              <a:rPr lang="en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)</a:t>
            </a:r>
            <a:endParaRPr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	</a:t>
            </a:r>
            <a:endParaRPr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●"/>
            </a:pPr>
            <a:r>
              <a:rPr lang="en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</a:t>
            </a:r>
            <a:r>
              <a:rPr lang="en-US" altLang="zh-CN" b="1" dirty="0" err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reating</a:t>
            </a:r>
            <a:r>
              <a:rPr lang="en-US" altLang="zh-CN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interaction terms</a:t>
            </a:r>
            <a:endParaRPr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○"/>
            </a:pPr>
            <a:r>
              <a:rPr lang="en" i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Salary_balance = EstimatedSalary * Balance</a:t>
            </a:r>
            <a:endParaRPr i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○"/>
            </a:pPr>
            <a:r>
              <a:rPr lang="en" i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Tenure_product = Tenure * NumOfProducts</a:t>
            </a:r>
            <a:endParaRPr i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○"/>
            </a:pPr>
            <a:r>
              <a:rPr lang="en" i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Credit_salary = CreditScore * EstimatedSalary</a:t>
            </a:r>
            <a:endParaRPr i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○"/>
            </a:pPr>
            <a:r>
              <a:rPr lang="en" i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Credit_balance = HasCrCard* Balance</a:t>
            </a:r>
            <a:endParaRPr i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●"/>
            </a:pPr>
            <a:r>
              <a:rPr lang="en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Encoding categor</a:t>
            </a:r>
            <a:r>
              <a:rPr lang="en-US" altLang="zh-CN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ical</a:t>
            </a:r>
            <a:r>
              <a:rPr lang="en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variable </a:t>
            </a:r>
            <a:endParaRPr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○"/>
            </a:pPr>
            <a:r>
              <a:rPr lang="en" i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Geography column</a:t>
            </a:r>
            <a:endParaRPr i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●"/>
            </a:pPr>
            <a:r>
              <a:rPr lang="en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Standardizing data for kNN</a:t>
            </a:r>
            <a:endParaRPr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E2CDA1-091B-40FB-B8D0-CE446221F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123" y="1230454"/>
            <a:ext cx="1339200" cy="1555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C5FE2B-19A7-4DB5-8AF1-9FDE7A913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123" y="3023819"/>
            <a:ext cx="1354556" cy="1555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body" idx="1"/>
          </p:nvPr>
        </p:nvSpPr>
        <p:spPr>
          <a:xfrm>
            <a:off x="3966775" y="991175"/>
            <a:ext cx="5234700" cy="5094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107400" y="243850"/>
            <a:ext cx="4144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Model Comparison</a:t>
            </a:r>
            <a:endParaRPr sz="3000"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t="25328"/>
          <a:stretch/>
        </p:blipFill>
        <p:spPr>
          <a:xfrm>
            <a:off x="186775" y="1022451"/>
            <a:ext cx="3780000" cy="288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0" y="4111525"/>
            <a:ext cx="43590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AUC: 0.74 (+/- 0.02) [Logistic regression]</a:t>
            </a:r>
            <a:endParaRPr sz="17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AUC: 0.83 (+/- 0.02) [Decision tree]</a:t>
            </a:r>
            <a:endParaRPr sz="17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AUC: 0.76 (+/- 0.01) [kNN]</a:t>
            </a:r>
            <a:endParaRPr sz="17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aphicFrame>
        <p:nvGraphicFramePr>
          <p:cNvPr id="160" name="Google Shape;160;p21"/>
          <p:cNvGraphicFramePr/>
          <p:nvPr>
            <p:extLst>
              <p:ext uri="{D42A27DB-BD31-4B8C-83A1-F6EECF244321}">
                <p14:modId xmlns:p14="http://schemas.microsoft.com/office/powerpoint/2010/main" val="2818168530"/>
              </p:ext>
            </p:extLst>
          </p:nvPr>
        </p:nvGraphicFramePr>
        <p:xfrm>
          <a:off x="4140000" y="991150"/>
          <a:ext cx="4928574" cy="2915526"/>
        </p:xfrm>
        <a:graphic>
          <a:graphicData uri="http://schemas.openxmlformats.org/drawingml/2006/table">
            <a:tbl>
              <a:tblPr>
                <a:noFill/>
                <a:tableStyleId>{22B94C38-AFF3-4757-9C63-066C559B0F19}</a:tableStyleId>
              </a:tblPr>
              <a:tblGrid>
                <a:gridCol w="1668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10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Non-nested CV Accuracy </a:t>
                      </a:r>
                      <a:endParaRPr sz="18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Nested CV</a:t>
                      </a:r>
                      <a:endParaRPr sz="18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F1 Score </a:t>
                      </a:r>
                      <a:endParaRPr sz="18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0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kNN</a:t>
                      </a:r>
                      <a:endParaRPr sz="18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0.68</a:t>
                      </a:r>
                      <a:endParaRPr sz="18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0.67</a:t>
                      </a:r>
                      <a:endParaRPr sz="18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0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Logistic Regression</a:t>
                      </a:r>
                      <a:endParaRPr sz="18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0.62</a:t>
                      </a:r>
                      <a:endParaRPr sz="18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0.63</a:t>
                      </a:r>
                      <a:endParaRPr sz="1800" dirty="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0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Decision Tree</a:t>
                      </a:r>
                      <a:endParaRPr sz="1800" dirty="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0.75</a:t>
                      </a:r>
                      <a:endParaRPr sz="1800" b="1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0.74</a:t>
                      </a:r>
                      <a:endParaRPr sz="1800" b="1" dirty="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1" name="Google Shape;161;p21"/>
          <p:cNvSpPr/>
          <p:nvPr/>
        </p:nvSpPr>
        <p:spPr>
          <a:xfrm>
            <a:off x="6266775" y="3277450"/>
            <a:ext cx="668400" cy="348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7921375" y="3277550"/>
            <a:ext cx="711600" cy="348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351175" y="1258500"/>
            <a:ext cx="4416000" cy="3885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 Slab"/>
                <a:ea typeface="Roboto Slab"/>
                <a:cs typeface="Roboto Slab"/>
                <a:sym typeface="Roboto Slab"/>
              </a:rPr>
              <a:t>Optimal Model:</a:t>
            </a:r>
            <a:endParaRPr sz="20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Roboto Slab"/>
                <a:ea typeface="Roboto Slab"/>
                <a:cs typeface="Roboto Slab"/>
                <a:sym typeface="Roboto Slab"/>
              </a:rPr>
              <a:t>criterion='gini', max_depth=8,</a:t>
            </a:r>
            <a:endParaRPr sz="15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Roboto Slab"/>
                <a:ea typeface="Roboto Slab"/>
                <a:cs typeface="Roboto Slab"/>
                <a:sym typeface="Roboto Slab"/>
              </a:rPr>
              <a:t>min_samples_leaf=2, min_samples_split=25</a:t>
            </a:r>
            <a:endParaRPr sz="15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 Slab"/>
              <a:buChar char="●"/>
            </a:pPr>
            <a:r>
              <a:rPr lang="en" sz="1500" dirty="0">
                <a:latin typeface="Roboto Slab"/>
                <a:ea typeface="Roboto Slab"/>
                <a:cs typeface="Roboto Slab"/>
                <a:sym typeface="Roboto Slab"/>
              </a:rPr>
              <a:t>Accuracy: 0.85</a:t>
            </a:r>
            <a:endParaRPr sz="15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 Slab"/>
              <a:buChar char="●"/>
            </a:pPr>
            <a:r>
              <a:rPr lang="en" sz="1500" dirty="0">
                <a:latin typeface="Roboto Slab"/>
                <a:ea typeface="Roboto Slab"/>
                <a:cs typeface="Roboto Slab"/>
                <a:sym typeface="Roboto Slab"/>
              </a:rPr>
              <a:t>Precision: 0.71</a:t>
            </a:r>
            <a:endParaRPr sz="15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 Slab"/>
              <a:buChar char="●"/>
            </a:pPr>
            <a:r>
              <a:rPr lang="en" sz="1500" dirty="0">
                <a:latin typeface="Roboto Slab"/>
                <a:ea typeface="Roboto Slab"/>
                <a:cs typeface="Roboto Slab"/>
                <a:sym typeface="Roboto Slab"/>
              </a:rPr>
              <a:t>Recall: 0.47</a:t>
            </a:r>
            <a:endParaRPr sz="15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>
                <a:latin typeface="Roboto Slab"/>
                <a:ea typeface="Roboto Slab"/>
                <a:cs typeface="Roboto Slab"/>
                <a:sym typeface="Roboto Slab"/>
              </a:rPr>
              <a:t>Confusion Matrix:</a:t>
            </a:r>
            <a:endParaRPr sz="20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396400" y="331525"/>
            <a:ext cx="46443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Decision Tree Model </a:t>
            </a:r>
            <a:endParaRPr sz="3000"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0" y="4192975"/>
            <a:ext cx="43590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163" y="1876700"/>
            <a:ext cx="4046675" cy="30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5764176" y="1166875"/>
            <a:ext cx="20295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Fitting Graph: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3A26A58E-AFD8-4EFB-B273-479C83D35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00" y="4049075"/>
            <a:ext cx="3855560" cy="762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740</Words>
  <Application>Microsoft Office PowerPoint</Application>
  <PresentationFormat>On-screen Show (16:9)</PresentationFormat>
  <Paragraphs>138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Roboto Slab</vt:lpstr>
      <vt:lpstr>Roboto</vt:lpstr>
      <vt:lpstr>Arial</vt:lpstr>
      <vt:lpstr>Tahoma</vt:lpstr>
      <vt:lpstr>Times New Roman</vt:lpstr>
      <vt:lpstr>Marina</vt:lpstr>
      <vt:lpstr>Sixth Sense Bank</vt:lpstr>
      <vt:lpstr>PowerPoint Presentation</vt:lpstr>
      <vt:lpstr>The Team Answer the question, “Why are we the ones to solve the problem we identified?”</vt:lpstr>
      <vt:lpstr>Who are we?</vt:lpstr>
      <vt:lpstr>Our Task</vt:lpstr>
      <vt:lpstr>Data Mining Process Overview</vt:lpstr>
      <vt:lpstr>Data Understanding and Preparation </vt:lpstr>
      <vt:lpstr>PowerPoint Presentation</vt:lpstr>
      <vt:lpstr>PowerPoint Presentation</vt:lpstr>
      <vt:lpstr>Model Deployment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Sixth Sense Bank</dc:title>
  <cp:lastModifiedBy>Chen, Ryan</cp:lastModifiedBy>
  <cp:revision>16</cp:revision>
  <dcterms:modified xsi:type="dcterms:W3CDTF">2020-10-12T12:01:12Z</dcterms:modified>
</cp:coreProperties>
</file>